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2"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1D4F64C-9AC1-4150-88AB-0C7D3252157B}" type="datetimeFigureOut">
              <a:rPr lang="en-US" smtClean="0"/>
              <a:t>11/14/2011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C85447B-C49A-4383-B490-771DDFF6F9D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D4F64C-9AC1-4150-88AB-0C7D3252157B}"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5447B-C49A-4383-B490-771DDFF6F9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D4F64C-9AC1-4150-88AB-0C7D3252157B}"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5447B-C49A-4383-B490-771DDFF6F9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1D4F64C-9AC1-4150-88AB-0C7D3252157B}" type="datetimeFigureOut">
              <a:rPr lang="en-US" smtClean="0"/>
              <a:t>11/14/2011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5447B-C49A-4383-B490-771DDFF6F9D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D4F64C-9AC1-4150-88AB-0C7D3252157B}" type="datetimeFigureOut">
              <a:rPr lang="en-US" smtClean="0"/>
              <a:t>11/14/2011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85447B-C49A-4383-B490-771DDFF6F9D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1D4F64C-9AC1-4150-88AB-0C7D3252157B}"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5447B-C49A-4383-B490-771DDFF6F9D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1D4F64C-9AC1-4150-88AB-0C7D3252157B}" type="datetimeFigureOut">
              <a:rPr lang="en-US" smtClean="0"/>
              <a:t>11/14/2011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85447B-C49A-4383-B490-771DDFF6F9D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D4F64C-9AC1-4150-88AB-0C7D3252157B}" type="datetimeFigureOut">
              <a:rPr lang="en-US" smtClean="0"/>
              <a:t>11/14/2011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85447B-C49A-4383-B490-771DDFF6F9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4F64C-9AC1-4150-88AB-0C7D3252157B}" type="datetimeFigureOut">
              <a:rPr lang="en-US" smtClean="0"/>
              <a:t>11/14/2011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85447B-C49A-4383-B490-771DDFF6F9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D4F64C-9AC1-4150-88AB-0C7D3252157B}" type="datetimeFigureOut">
              <a:rPr lang="en-US" smtClean="0"/>
              <a:t>11/14/2011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5447B-C49A-4383-B490-771DDFF6F9D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D4F64C-9AC1-4150-88AB-0C7D3252157B}" type="datetimeFigureOut">
              <a:rPr lang="en-US" smtClean="0"/>
              <a:t>11/14/2011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C85447B-C49A-4383-B490-771DDFF6F9D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D4F64C-9AC1-4150-88AB-0C7D3252157B}" type="datetimeFigureOut">
              <a:rPr lang="en-US" smtClean="0"/>
              <a:t>11/14/2011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C85447B-C49A-4383-B490-771DDFF6F9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Created by: Ashley Spivey</a:t>
            </a:r>
          </a:p>
          <a:p>
            <a:r>
              <a:rPr lang="en-US" dirty="0" smtClean="0"/>
              <a:t>For </a:t>
            </a:r>
            <a:endParaRPr lang="en-US" dirty="0"/>
          </a:p>
        </p:txBody>
      </p:sp>
      <p:sp>
        <p:nvSpPr>
          <p:cNvPr id="2" name="Title 1"/>
          <p:cNvSpPr>
            <a:spLocks noGrp="1"/>
          </p:cNvSpPr>
          <p:nvPr>
            <p:ph type="ctrTitle"/>
          </p:nvPr>
        </p:nvSpPr>
        <p:spPr/>
        <p:txBody>
          <a:bodyPr/>
          <a:lstStyle/>
          <a:p>
            <a:r>
              <a:rPr lang="en-US" dirty="0" smtClean="0"/>
              <a:t>Department of Homeland Security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4267200"/>
            <a:ext cx="1828800" cy="444500"/>
          </a:xfrm>
          <a:prstGeom prst="rect">
            <a:avLst/>
          </a:prstGeom>
        </p:spPr>
      </p:pic>
      <p:sp>
        <p:nvSpPr>
          <p:cNvPr id="5" name="TextBox 4"/>
          <p:cNvSpPr txBox="1"/>
          <p:nvPr/>
        </p:nvSpPr>
        <p:spPr>
          <a:xfrm>
            <a:off x="381000" y="6096000"/>
            <a:ext cx="4114800" cy="381000"/>
          </a:xfrm>
          <a:prstGeom prst="rect">
            <a:avLst/>
          </a:prstGeom>
          <a:noFill/>
        </p:spPr>
        <p:txBody>
          <a:bodyPr wrap="square" rtlCol="0">
            <a:spAutoFit/>
          </a:bodyPr>
          <a:lstStyle/>
          <a:p>
            <a:r>
              <a:rPr lang="en-US" dirty="0" smtClean="0"/>
              <a:t>All information from: www.dhs.gov</a:t>
            </a:r>
            <a:endParaRPr lang="en-US" dirty="0"/>
          </a:p>
        </p:txBody>
      </p:sp>
    </p:spTree>
    <p:extLst>
      <p:ext uri="{BB962C8B-B14F-4D97-AF65-F5344CB8AC3E}">
        <p14:creationId xmlns:p14="http://schemas.microsoft.com/office/powerpoint/2010/main" val="188272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to Create the DHS</a:t>
            </a:r>
            <a:endParaRPr lang="en-US" dirty="0"/>
          </a:p>
        </p:txBody>
      </p:sp>
      <p:sp>
        <p:nvSpPr>
          <p:cNvPr id="3" name="Content Placeholder 2"/>
          <p:cNvSpPr>
            <a:spLocks noGrp="1"/>
          </p:cNvSpPr>
          <p:nvPr>
            <p:ph sz="quarter" idx="1"/>
          </p:nvPr>
        </p:nvSpPr>
        <p:spPr/>
        <p:txBody>
          <a:bodyPr/>
          <a:lstStyle/>
          <a:p>
            <a:r>
              <a:rPr lang="en-US" dirty="0"/>
              <a:t>"The President proposes to create a new Department of Homeland Security, the most significant transformation of the U.S. government in over half-century by largely transforming and realigning the current confusing patchwork of government activities into a single department whose primary mission is to protect our homeland. The creation of a Department of Homeland Security is one more key step in the President’s national strategy for homeland security."</a:t>
            </a:r>
          </a:p>
          <a:p>
            <a:pPr marL="0" indent="0">
              <a:buNone/>
            </a:pPr>
            <a:r>
              <a:rPr lang="en-US" dirty="0"/>
              <a:t>-From the </a:t>
            </a:r>
            <a:r>
              <a:rPr lang="en-US" i="1" dirty="0"/>
              <a:t>Department of Homeland Security June 2002 - George W. Bush</a:t>
            </a:r>
            <a:r>
              <a:rPr lang="en-US" dirty="0"/>
              <a:t>  </a:t>
            </a:r>
          </a:p>
          <a:p>
            <a:endParaRPr lang="en-US" dirty="0"/>
          </a:p>
        </p:txBody>
      </p:sp>
    </p:spTree>
    <p:extLst>
      <p:ext uri="{BB962C8B-B14F-4D97-AF65-F5344CB8AC3E}">
        <p14:creationId xmlns:p14="http://schemas.microsoft.com/office/powerpoint/2010/main" val="2139034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Homeland Security Act of 2002</a:t>
            </a:r>
            <a:endParaRPr lang="en-US" dirty="0"/>
          </a:p>
        </p:txBody>
      </p:sp>
      <p:sp>
        <p:nvSpPr>
          <p:cNvPr id="3" name="Content Placeholder 2"/>
          <p:cNvSpPr>
            <a:spLocks noGrp="1"/>
          </p:cNvSpPr>
          <p:nvPr>
            <p:ph sz="quarter" idx="1"/>
          </p:nvPr>
        </p:nvSpPr>
        <p:spPr/>
        <p:txBody>
          <a:bodyPr/>
          <a:lstStyle/>
          <a:p>
            <a:pPr marL="0" indent="0">
              <a:buNone/>
            </a:pPr>
            <a:r>
              <a:rPr lang="en-US" b="1" dirty="0"/>
              <a:t>Homeland Security Act of 2002</a:t>
            </a:r>
          </a:p>
          <a:p>
            <a:r>
              <a:rPr lang="en-US" dirty="0"/>
              <a:t>The Homeland Security Act of 2002 was signed into law on November 25, 2002 (Pub. L. 107-296) in response to the September 11, 2001 terrorist attacks. The Act brought together approximately 22 separate federal agencies to establish the Department of Homeland Security and sets forth the primary missions of the Department. The Act has been amended over 30 times since its original passage.</a:t>
            </a:r>
          </a:p>
          <a:p>
            <a:endParaRPr lang="en-US" dirty="0"/>
          </a:p>
        </p:txBody>
      </p:sp>
    </p:spTree>
    <p:extLst>
      <p:ext uri="{BB962C8B-B14F-4D97-AF65-F5344CB8AC3E}">
        <p14:creationId xmlns:p14="http://schemas.microsoft.com/office/powerpoint/2010/main" val="268116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of DHS</a:t>
            </a:r>
            <a:endParaRPr lang="en-US" dirty="0"/>
          </a:p>
        </p:txBody>
      </p:sp>
      <p:sp>
        <p:nvSpPr>
          <p:cNvPr id="3" name="Content Placeholder 2"/>
          <p:cNvSpPr>
            <a:spLocks noGrp="1"/>
          </p:cNvSpPr>
          <p:nvPr>
            <p:ph sz="quarter" idx="1"/>
          </p:nvPr>
        </p:nvSpPr>
        <p:spPr>
          <a:xfrm>
            <a:off x="990600" y="1524000"/>
            <a:ext cx="7772400" cy="4572000"/>
          </a:xfrm>
        </p:spPr>
        <p:txBody>
          <a:bodyPr>
            <a:normAutofit fontScale="92500" lnSpcReduction="10000"/>
          </a:bodyPr>
          <a:lstStyle/>
          <a:p>
            <a:pPr marL="0" indent="0">
              <a:buNone/>
            </a:pPr>
            <a:r>
              <a:rPr lang="en-US" dirty="0"/>
              <a:t>Sec. 101. Executive Department; Mission</a:t>
            </a:r>
          </a:p>
          <a:p>
            <a:r>
              <a:rPr lang="en-US" dirty="0"/>
              <a:t>(a) Establishment. - "There is established a Department of Homeland Security, as an executive department of the United States within the meaning of title 5, United States Code.(b) Mission(1) In General. - The primary mission of the Department is to(A) prevent terrorist attacks within the United States;(B) reduce the vulnerability of the United States to terrorism; and(C) minimize the damage, and assist in the recovery, from terrorist attacks that do occur within the United States</a:t>
            </a:r>
            <a:r>
              <a:rPr lang="en-US" dirty="0" smtClean="0"/>
              <a:t>.</a:t>
            </a:r>
          </a:p>
          <a:p>
            <a:pPr marL="0" indent="0">
              <a:buNone/>
            </a:pPr>
            <a:r>
              <a:rPr lang="en-US" dirty="0" smtClean="0"/>
              <a:t>"</a:t>
            </a:r>
            <a:r>
              <a:rPr lang="en-US" dirty="0"/>
              <a:t>From the </a:t>
            </a:r>
            <a:r>
              <a:rPr lang="en-US" i="1" dirty="0"/>
              <a:t>Homeland Security Act of 2002</a:t>
            </a: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3582960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Prevent Terrorism and Enhance Security</a:t>
            </a:r>
            <a:endParaRPr lang="en-US" dirty="0"/>
          </a:p>
        </p:txBody>
      </p:sp>
      <p:sp>
        <p:nvSpPr>
          <p:cNvPr id="8" name="Content Placeholder 7"/>
          <p:cNvSpPr>
            <a:spLocks noGrp="1"/>
          </p:cNvSpPr>
          <p:nvPr>
            <p:ph sz="quarter" idx="1"/>
          </p:nvPr>
        </p:nvSpPr>
        <p:spPr/>
        <p:txBody>
          <a:bodyPr>
            <a:normAutofit fontScale="92500"/>
          </a:bodyPr>
          <a:lstStyle/>
          <a:p>
            <a:pPr marL="0" indent="0">
              <a:buNone/>
            </a:pPr>
            <a:r>
              <a:rPr lang="en-US" dirty="0"/>
              <a:t>Protecting the American people from terrorist threats is our founding principle and our highest priority. The Department of Homeland Security's counterterrorism responsibilities focus on three goals:</a:t>
            </a:r>
          </a:p>
          <a:p>
            <a:r>
              <a:rPr lang="en-US" dirty="0"/>
              <a:t>Prevent terrorist attacks;</a:t>
            </a:r>
          </a:p>
          <a:p>
            <a:r>
              <a:rPr lang="en-US" dirty="0"/>
              <a:t>Prevent the unauthorized acquisition, importation, movement, or use of chemical, biological, radiological, and nuclear materials and capabilities within the United States; and</a:t>
            </a:r>
          </a:p>
          <a:p>
            <a:r>
              <a:rPr lang="en-US" dirty="0"/>
              <a:t>Reduce the vulnerability of critical infrastructure and key resources, essential leadership, and major events to terrorist attacks and other hazards.</a:t>
            </a:r>
          </a:p>
          <a:p>
            <a:pPr marL="0" indent="0">
              <a:buNone/>
            </a:pPr>
            <a:endParaRPr lang="en-US" dirty="0"/>
          </a:p>
        </p:txBody>
      </p:sp>
    </p:spTree>
    <p:extLst>
      <p:ext uri="{BB962C8B-B14F-4D97-AF65-F5344CB8AC3E}">
        <p14:creationId xmlns:p14="http://schemas.microsoft.com/office/powerpoint/2010/main" val="3164773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and Manage Our Borders</a:t>
            </a:r>
            <a:endParaRPr lang="en-US" dirty="0"/>
          </a:p>
        </p:txBody>
      </p:sp>
      <p:sp>
        <p:nvSpPr>
          <p:cNvPr id="3" name="Content Placeholder 2"/>
          <p:cNvSpPr>
            <a:spLocks noGrp="1"/>
          </p:cNvSpPr>
          <p:nvPr>
            <p:ph sz="quarter" idx="1"/>
          </p:nvPr>
        </p:nvSpPr>
        <p:spPr/>
        <p:txBody>
          <a:bodyPr/>
          <a:lstStyle/>
          <a:p>
            <a:pPr marL="0" indent="0">
              <a:buNone/>
            </a:pPr>
            <a:r>
              <a:rPr lang="en-US" dirty="0"/>
              <a:t>The Department of Homeland Security secures the nation's air, land, and sea borders to prevent illegal activity while facilitating lawful travel and trade. The Department's border security and management efforts focus on three interrelated goals:</a:t>
            </a:r>
          </a:p>
          <a:p>
            <a:r>
              <a:rPr lang="en-US" dirty="0"/>
              <a:t>Effectively secure U.S. air, land, and sea points of entry;</a:t>
            </a:r>
          </a:p>
          <a:p>
            <a:r>
              <a:rPr lang="en-US" dirty="0"/>
              <a:t>Safeguard and streamline lawful trade and travel; and</a:t>
            </a:r>
          </a:p>
          <a:p>
            <a:r>
              <a:rPr lang="en-US" dirty="0"/>
              <a:t>Disrupt and dismantle transnational criminal and terrorist organizations.</a:t>
            </a:r>
          </a:p>
          <a:p>
            <a:pPr marL="0" indent="0">
              <a:buNone/>
            </a:pPr>
            <a:endParaRPr lang="en-US" dirty="0"/>
          </a:p>
        </p:txBody>
      </p:sp>
    </p:spTree>
    <p:extLst>
      <p:ext uri="{BB962C8B-B14F-4D97-AF65-F5344CB8AC3E}">
        <p14:creationId xmlns:p14="http://schemas.microsoft.com/office/powerpoint/2010/main" val="644453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Enforce and Administer Immigration Laws</a:t>
            </a:r>
            <a:endParaRPr lang="en-US" dirty="0"/>
          </a:p>
        </p:txBody>
      </p:sp>
      <p:sp>
        <p:nvSpPr>
          <p:cNvPr id="3" name="Content Placeholder 2"/>
          <p:cNvSpPr>
            <a:spLocks noGrp="1"/>
          </p:cNvSpPr>
          <p:nvPr>
            <p:ph sz="quarter" idx="1"/>
          </p:nvPr>
        </p:nvSpPr>
        <p:spPr/>
        <p:txBody>
          <a:bodyPr/>
          <a:lstStyle/>
          <a:p>
            <a:r>
              <a:rPr lang="en-US" dirty="0"/>
              <a:t>The Department is focused on smart and effective enforcement of U.S. immigration laws while streamlining and facilitating the legal immigration process.</a:t>
            </a:r>
          </a:p>
          <a:p>
            <a:r>
              <a:rPr lang="en-US" dirty="0"/>
              <a:t>The Department has fundamentally reformed immigration enforcement, prioritizing the identification and removal of criminal aliens who pose a threat to public safety and targeting employers who knowingly and repeatedly break the law.</a:t>
            </a:r>
          </a:p>
          <a:p>
            <a:pPr marL="0" indent="0">
              <a:buNone/>
            </a:pPr>
            <a:endParaRPr lang="en-US" dirty="0"/>
          </a:p>
        </p:txBody>
      </p:sp>
    </p:spTree>
    <p:extLst>
      <p:ext uri="{BB962C8B-B14F-4D97-AF65-F5344CB8AC3E}">
        <p14:creationId xmlns:p14="http://schemas.microsoft.com/office/powerpoint/2010/main" val="171635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 and Secure </a:t>
            </a:r>
            <a:r>
              <a:rPr lang="en-US" dirty="0" err="1" smtClean="0"/>
              <a:t>Cyperspace</a:t>
            </a:r>
            <a:endParaRPr lang="en-US" dirty="0"/>
          </a:p>
        </p:txBody>
      </p:sp>
      <p:sp>
        <p:nvSpPr>
          <p:cNvPr id="3" name="Content Placeholder 2"/>
          <p:cNvSpPr>
            <a:spLocks noGrp="1"/>
          </p:cNvSpPr>
          <p:nvPr>
            <p:ph sz="quarter" idx="1"/>
          </p:nvPr>
        </p:nvSpPr>
        <p:spPr/>
        <p:txBody>
          <a:bodyPr/>
          <a:lstStyle/>
          <a:p>
            <a:pPr marL="0" indent="0">
              <a:buNone/>
            </a:pPr>
            <a:r>
              <a:rPr lang="en-US" dirty="0"/>
              <a:t>The Department has the lead for the federal government for securing civilian government computer systems, and works with industry and state, local, tribal and territorial governments to secure critical infrastructure and information systems. The Department works to:</a:t>
            </a:r>
          </a:p>
          <a:p>
            <a:r>
              <a:rPr lang="en-US" dirty="0"/>
              <a:t>analyze and reduces cyber threats and vulnerabilities;</a:t>
            </a:r>
          </a:p>
          <a:p>
            <a:r>
              <a:rPr lang="en-US" dirty="0"/>
              <a:t>distribute threat warnings; and</a:t>
            </a:r>
          </a:p>
          <a:p>
            <a:r>
              <a:rPr lang="en-US" dirty="0"/>
              <a:t>coordinate the response to cyber incidents to ensure that our</a:t>
            </a:r>
          </a:p>
          <a:p>
            <a:r>
              <a:rPr lang="en-US" dirty="0"/>
              <a:t>computers, networks, and cyber systems remain safe.</a:t>
            </a:r>
          </a:p>
          <a:p>
            <a:endParaRPr lang="en-US" dirty="0"/>
          </a:p>
        </p:txBody>
      </p:sp>
    </p:spTree>
    <p:extLst>
      <p:ext uri="{BB962C8B-B14F-4D97-AF65-F5344CB8AC3E}">
        <p14:creationId xmlns:p14="http://schemas.microsoft.com/office/powerpoint/2010/main" val="237528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Ensure Resilience to Disasters</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r>
              <a:rPr lang="en-US" dirty="0"/>
              <a:t>The Department of Homeland Security provides the coordinated, comprehensive federal response in the event of a terrorist attack, natural disaster or other large-scale emergency while working with federal, state, local, and private sector partners to ensure a swift and effective recovery effort. The Department builds a ready and resilient nation through efforts to:</a:t>
            </a:r>
          </a:p>
          <a:p>
            <a:r>
              <a:rPr lang="en-US" dirty="0"/>
              <a:t>bolster information sharing;</a:t>
            </a:r>
          </a:p>
          <a:p>
            <a:r>
              <a:rPr lang="en-US" dirty="0"/>
              <a:t>provide grants, plans and training to our homeland security and law enforcement partners; and</a:t>
            </a:r>
          </a:p>
          <a:p>
            <a:r>
              <a:rPr lang="en-US" dirty="0"/>
              <a:t>facilitate rebuilding and recovery along the Gulf Coast.</a:t>
            </a:r>
          </a:p>
          <a:p>
            <a:endParaRPr lang="en-US" dirty="0"/>
          </a:p>
        </p:txBody>
      </p:sp>
    </p:spTree>
    <p:extLst>
      <p:ext uri="{BB962C8B-B14F-4D97-AF65-F5344CB8AC3E}">
        <p14:creationId xmlns:p14="http://schemas.microsoft.com/office/powerpoint/2010/main" val="37726751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TotalTime>
  <Words>685</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Department of Homeland Security</vt:lpstr>
      <vt:lpstr>Proposal to Create the DHS</vt:lpstr>
      <vt:lpstr>Homeland Security Act of 2002</vt:lpstr>
      <vt:lpstr>Mission of DHS</vt:lpstr>
      <vt:lpstr>Prevent Terrorism and Enhance Security</vt:lpstr>
      <vt:lpstr>Secure and Manage Our Borders</vt:lpstr>
      <vt:lpstr>Enforce and Administer Immigration Laws</vt:lpstr>
      <vt:lpstr>Safeguard and Secure Cyperspace</vt:lpstr>
      <vt:lpstr>Ensure Resilience to Disasters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Homeland Security</dc:title>
  <dc:creator>CTAE</dc:creator>
  <cp:lastModifiedBy>CTAE</cp:lastModifiedBy>
  <cp:revision>1</cp:revision>
  <dcterms:created xsi:type="dcterms:W3CDTF">2011-11-14T18:18:53Z</dcterms:created>
  <dcterms:modified xsi:type="dcterms:W3CDTF">2011-11-14T19:02:32Z</dcterms:modified>
</cp:coreProperties>
</file>